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456" r:id="rId2"/>
    <p:sldId id="582" r:id="rId3"/>
    <p:sldId id="630" r:id="rId4"/>
    <p:sldId id="628" r:id="rId5"/>
    <p:sldId id="629" r:id="rId6"/>
    <p:sldId id="613" r:id="rId7"/>
    <p:sldId id="611" r:id="rId8"/>
    <p:sldId id="619" r:id="rId9"/>
    <p:sldId id="631" r:id="rId10"/>
    <p:sldId id="632" r:id="rId11"/>
    <p:sldId id="601" r:id="rId12"/>
    <p:sldId id="620" r:id="rId13"/>
    <p:sldId id="627" r:id="rId14"/>
    <p:sldId id="622" r:id="rId15"/>
    <p:sldId id="610" r:id="rId16"/>
    <p:sldId id="621" r:id="rId17"/>
    <p:sldId id="602" r:id="rId18"/>
    <p:sldId id="623" r:id="rId19"/>
    <p:sldId id="634" r:id="rId20"/>
    <p:sldId id="635" r:id="rId21"/>
    <p:sldId id="636" r:id="rId22"/>
    <p:sldId id="624" r:id="rId23"/>
    <p:sldId id="625" r:id="rId24"/>
    <p:sldId id="594" r:id="rId25"/>
    <p:sldId id="626" r:id="rId26"/>
    <p:sldId id="5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712870"/>
            <a:ext cx="8851830" cy="429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9" name="Picture 8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2C6F4D55-9737-6E5B-1826-3E19038E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7" y="897820"/>
            <a:ext cx="8597245" cy="55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B3DBA9-0CDB-BF5C-A4A3-64B4A8795312}"/>
              </a:ext>
            </a:extLst>
          </p:cNvPr>
          <p:cNvSpPr>
            <a:spLocks noGrp="1"/>
          </p:cNvSpPr>
          <p:nvPr/>
        </p:nvSpPr>
        <p:spPr>
          <a:xfrm>
            <a:off x="172733" y="1991145"/>
            <a:ext cx="8798534" cy="3683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sz="2400" dirty="0"/>
              <a:t>Các bước xây dựng tập dữ liệu </a:t>
            </a:r>
            <a:r>
              <a:rPr lang="vi-VN" sz="2400" dirty="0" err="1"/>
              <a:t>CrossChainSentinel</a:t>
            </a:r>
            <a:r>
              <a:rPr lang="vi-VN" sz="24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Xác định các loại tấn công và kịch bản tấn công dựa trên </a:t>
            </a:r>
            <a:r>
              <a:rPr lang="vi-VN" sz="2400" dirty="0" err="1"/>
              <a:t>Etherscan</a:t>
            </a:r>
            <a:endParaRPr lang="vi-VN" sz="24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Tìm kiếm nguồn dữ liệu dựa trên </a:t>
            </a:r>
            <a:r>
              <a:rPr lang="vi-VN" sz="2400" dirty="0" err="1"/>
              <a:t>Smartbugs-wild</a:t>
            </a:r>
            <a:r>
              <a:rPr lang="vi-VN" sz="2400" dirty="0"/>
              <a:t> và </a:t>
            </a:r>
            <a:r>
              <a:rPr lang="vi-VN" sz="2400" dirty="0" err="1"/>
              <a:t>SolidiFi-benchmark</a:t>
            </a:r>
            <a:endParaRPr lang="vi-VN" sz="2400" dirty="0"/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Chọn các </a:t>
            </a:r>
            <a:r>
              <a:rPr lang="vi-VN" sz="2400" dirty="0" err="1"/>
              <a:t>Smart</a:t>
            </a:r>
            <a:r>
              <a:rPr lang="vi-VN" sz="2400" dirty="0"/>
              <a:t> </a:t>
            </a:r>
            <a:r>
              <a:rPr lang="vi-VN" sz="2400" dirty="0" err="1"/>
              <a:t>Contract</a:t>
            </a:r>
            <a:r>
              <a:rPr lang="vi-VN" sz="2400" dirty="0"/>
              <a:t> trên cầu nối có lỗ hổng tương ứng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vi-VN" sz="2400" dirty="0"/>
              <a:t>Sử dụng các công cụ như </a:t>
            </a:r>
            <a:r>
              <a:rPr lang="vi-VN" sz="2400" dirty="0" err="1"/>
              <a:t>OpenAI</a:t>
            </a:r>
            <a:r>
              <a:rPr lang="vi-VN" sz="2400" dirty="0"/>
              <a:t>, </a:t>
            </a:r>
            <a:r>
              <a:rPr lang="vi-VN" sz="2400" dirty="0" err="1"/>
              <a:t>Custom</a:t>
            </a:r>
            <a:r>
              <a:rPr lang="vi-VN" sz="2400" dirty="0"/>
              <a:t> AI để thực hiện tạo sinh các mẫu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96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304171" cy="3228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Phương pháp thiết kế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46" y="1088609"/>
            <a:ext cx="8594557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ue hexagons and a black background&#10;&#10;Description automatically generated">
            <a:extLst>
              <a:ext uri="{FF2B5EF4-FFF2-40B4-BE49-F238E27FC236}">
                <a16:creationId xmlns:a16="http://schemas.microsoft.com/office/drawing/2014/main" id="{E14BFC60-E00C-CD23-A934-EEB558DE9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6" y="2476321"/>
            <a:ext cx="7571617" cy="190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</a:t>
            </a:r>
            <a:r>
              <a:rPr lang="en-US" sz="3200" b="1" dirty="0"/>
              <a:t> </a:t>
            </a:r>
            <a:r>
              <a:rPr lang="en-US" sz="3200" b="1" dirty="0" err="1"/>
              <a:t>Phương</a:t>
            </a:r>
            <a:r>
              <a:rPr lang="en-US" sz="3200" b="1" dirty="0"/>
              <a:t> </a:t>
            </a:r>
            <a:r>
              <a:rPr lang="en-US" sz="3200" b="1" dirty="0" err="1"/>
              <a:t>pháp</a:t>
            </a:r>
            <a:r>
              <a:rPr lang="en-US" sz="3200" b="1" dirty="0"/>
              <a:t> </a:t>
            </a:r>
            <a:r>
              <a:rPr lang="en-US" sz="3200" b="1" dirty="0" err="1"/>
              <a:t>thiết</a:t>
            </a:r>
            <a:r>
              <a:rPr lang="en-US" sz="3200" b="1" dirty="0"/>
              <a:t> </a:t>
            </a:r>
            <a:r>
              <a:rPr lang="en-US" sz="3200" b="1" dirty="0" err="1"/>
              <a:t>kế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94043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diagram of a diagram of a training data&#10;&#10;Description automatically generated">
            <a:extLst>
              <a:ext uri="{FF2B5EF4-FFF2-40B4-BE49-F238E27FC236}">
                <a16:creationId xmlns:a16="http://schemas.microsoft.com/office/drawing/2014/main" id="{C1B97047-9A97-76E3-51FB-EF9BC670C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"/>
          <a:stretch/>
        </p:blipFill>
        <p:spPr>
          <a:xfrm>
            <a:off x="0" y="1783492"/>
            <a:ext cx="9144000" cy="329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8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3: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ack and white image of a blue hexagon and a red and blue hexagon with white text&#10;&#10;Description automatically generated">
            <a:extLst>
              <a:ext uri="{FF2B5EF4-FFF2-40B4-BE49-F238E27FC236}">
                <a16:creationId xmlns:a16="http://schemas.microsoft.com/office/drawing/2014/main" id="{C1BC174A-AC31-D310-EA63-987946E5F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42" y="1883002"/>
            <a:ext cx="5404115" cy="430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342604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1.0000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4811452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53561" y="-34401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2181689" y="179820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</a:p>
          <a:p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37083F-1EFE-467E-A7EE-6246358BC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55"/>
          <a:stretch/>
        </p:blipFill>
        <p:spPr bwMode="auto">
          <a:xfrm>
            <a:off x="853561" y="1754343"/>
            <a:ext cx="6857072" cy="29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42" y="179820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22" y="5652967"/>
            <a:ext cx="1205033" cy="120503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9711" y="5629342"/>
            <a:ext cx="1271561" cy="130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381320" y="1091710"/>
            <a:ext cx="359273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2F4A8A"/>
                </a:solidFill>
                <a:effectLst/>
                <a:latin typeface="Alata"/>
              </a:rPr>
              <a:t> </a:t>
            </a: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6.6 T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ỷ USD</a:t>
            </a:r>
            <a:br>
              <a:rPr lang="en-GB" b="0" dirty="0">
                <a:effectLst/>
              </a:rPr>
            </a:br>
            <a:r>
              <a:rPr lang="vi-VN" dirty="0"/>
              <a:t>Được đầu tư vào công nghệ </a:t>
            </a:r>
            <a:r>
              <a:rPr lang="vi-VN" dirty="0" err="1"/>
              <a:t>Blockchain</a:t>
            </a:r>
            <a:r>
              <a:rPr lang="vi-VN" dirty="0"/>
              <a:t> năm 2021</a:t>
            </a:r>
            <a:endParaRPr lang="en-GB" sz="1800" i="0" u="none" strike="noStrike" dirty="0">
              <a:solidFill>
                <a:srgbClr val="666666"/>
              </a:solidFill>
              <a:latin typeface="Montserrat" panose="00000500000000000000" pitchFamily="2" charset="0"/>
            </a:endParaRPr>
          </a:p>
          <a:p>
            <a:pPr algn="r" rtl="0">
              <a:spcBef>
                <a:spcPts val="0"/>
              </a:spcBef>
              <a:spcAft>
                <a:spcPts val="1200"/>
              </a:spcAft>
            </a:pPr>
            <a:br>
              <a:rPr lang="en-GB" b="0" dirty="0">
                <a:effectLst/>
              </a:rPr>
            </a:b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b="0" dirty="0" err="1">
                <a:effectLst/>
              </a:rPr>
              <a:t>Ngườ</a:t>
            </a:r>
            <a:r>
              <a:rPr lang="en-GB" b="0" dirty="0" err="1">
                <a:effectLst/>
              </a:rPr>
              <a:t>i</a:t>
            </a:r>
            <a:r>
              <a:rPr lang="vi-VN" b="0" dirty="0">
                <a:effectLst/>
              </a:rPr>
              <a:t> sở hữu tiền mã </a:t>
            </a:r>
            <a:r>
              <a:rPr lang="vi-VN" b="0" dirty="0" err="1">
                <a:effectLst/>
              </a:rPr>
              <a:t>hoá</a:t>
            </a:r>
            <a:r>
              <a:rPr lang="vi-VN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dirty="0"/>
              <a:t>Dự kiến sẽ được đầu tư vào các ứng dụng </a:t>
            </a:r>
            <a:r>
              <a:rPr lang="vi-VN" dirty="0" err="1"/>
              <a:t>Blockchain</a:t>
            </a:r>
            <a:r>
              <a:rPr lang="vi-VN" dirty="0"/>
              <a:t> năm 2024</a:t>
            </a:r>
            <a:br>
              <a:rPr lang="en-GB" dirty="0"/>
            </a:br>
            <a:endParaRPr lang="en-US" dirty="0"/>
          </a:p>
        </p:txBody>
      </p:sp>
      <p:pic>
        <p:nvPicPr>
          <p:cNvPr id="7" name="Picture 6" descr="A stack of gold coins&#10;&#10;Description automatically generated">
            <a:extLst>
              <a:ext uri="{FF2B5EF4-FFF2-40B4-BE49-F238E27FC236}">
                <a16:creationId xmlns:a16="http://schemas.microsoft.com/office/drawing/2014/main" id="{C5BD9F68-0BAD-8BAE-2E68-82598F0C5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87"/>
          <a:stretch/>
        </p:blipFill>
        <p:spPr>
          <a:xfrm>
            <a:off x="169946" y="1328737"/>
            <a:ext cx="5316454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A red circle with white triangle shapes&#10;&#10;Description automatically generated">
            <a:extLst>
              <a:ext uri="{FF2B5EF4-FFF2-40B4-BE49-F238E27FC236}">
                <a16:creationId xmlns:a16="http://schemas.microsoft.com/office/drawing/2014/main" id="{77E65F2B-4EC9-CC2B-83CF-DC79E4E6C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2" y="1995391"/>
            <a:ext cx="1433609" cy="1433609"/>
          </a:xfrm>
          <a:prstGeom prst="rect">
            <a:avLst/>
          </a:prstGeom>
        </p:spPr>
      </p:pic>
      <p:pic>
        <p:nvPicPr>
          <p:cNvPr id="8" name="Picture 7" descr="A blue circle with white outline on it&#10;&#10;Description automatically generated">
            <a:extLst>
              <a:ext uri="{FF2B5EF4-FFF2-40B4-BE49-F238E27FC236}">
                <a16:creationId xmlns:a16="http://schemas.microsoft.com/office/drawing/2014/main" id="{5DF4DBCC-B079-F103-B913-F6D60A6D1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42" y="3957126"/>
            <a:ext cx="1595439" cy="1595439"/>
          </a:xfrm>
          <a:prstGeom prst="rect">
            <a:avLst/>
          </a:prstGeom>
        </p:spPr>
      </p:pic>
      <p:pic>
        <p:nvPicPr>
          <p:cNvPr id="11" name="Picture 10" descr="A blue and black sign&#10;&#10;Description automatically generated">
            <a:extLst>
              <a:ext uri="{FF2B5EF4-FFF2-40B4-BE49-F238E27FC236}">
                <a16:creationId xmlns:a16="http://schemas.microsoft.com/office/drawing/2014/main" id="{48720806-9D7C-DCB8-5FA4-1438A6E94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8" y="1741238"/>
            <a:ext cx="5086855" cy="194191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FD9A019-A28E-1DE8-A822-6E0891B29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90" y="3783888"/>
            <a:ext cx="5519124" cy="19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Đóng</a:t>
            </a:r>
            <a:r>
              <a:rPr lang="en-US" sz="2400" b="1" i="1" dirty="0"/>
              <a:t> </a:t>
            </a:r>
            <a:r>
              <a:rPr lang="en-US" sz="2400" b="1" i="1" dirty="0" err="1"/>
              <a:t>góp</a:t>
            </a:r>
            <a:r>
              <a:rPr lang="en-US" sz="2400" b="1" i="1" dirty="0"/>
              <a:t> </a:t>
            </a:r>
            <a:r>
              <a:rPr lang="en-US" sz="2400" b="1" i="1" dirty="0" err="1"/>
              <a:t>chính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Thành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52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9" y="1427072"/>
            <a:ext cx="7735949" cy="48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</TotalTime>
  <Words>885</Words>
  <Application>Microsoft Office PowerPoint</Application>
  <PresentationFormat>On-screen Show (4:3)</PresentationFormat>
  <Paragraphs>229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Alata</vt:lpstr>
      <vt:lpstr>Arial</vt:lpstr>
      <vt:lpstr>Arial Nova Cond</vt:lpstr>
      <vt:lpstr>Calibri</vt:lpstr>
      <vt:lpstr>Calibri Light</vt:lpstr>
      <vt:lpstr>Elle Futura</vt:lpstr>
      <vt:lpstr>Montserrat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III: Phương pháp thiết kế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11</cp:revision>
  <dcterms:created xsi:type="dcterms:W3CDTF">2018-07-22T00:13:03Z</dcterms:created>
  <dcterms:modified xsi:type="dcterms:W3CDTF">2024-01-07T17:14:14Z</dcterms:modified>
</cp:coreProperties>
</file>